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41"/>
    <p:restoredTop sz="94643"/>
  </p:normalViewPr>
  <p:slideViewPr>
    <p:cSldViewPr snapToGrid="0" snapToObjects="1">
      <p:cViewPr>
        <p:scale>
          <a:sx n="110" d="100"/>
          <a:sy n="110" d="100"/>
        </p:scale>
        <p:origin x="25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brian/Downloads/temp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What</a:t>
            </a:r>
            <a:r>
              <a:rPr lang="en-US" baseline="0"/>
              <a:t> Modifies </a:t>
            </a:r>
            <a:r>
              <a:rPr lang="en-US"/>
              <a:t>AB-ABSOLs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'AB-ABSOL mod by'!$J$9</c:f>
              <c:strCache>
                <c:ptCount val="1"/>
                <c:pt idx="0">
                  <c:v>Ovid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'AB-ABSOL mod by'!$I$10:$I$35</c:f>
              <c:strCache>
                <c:ptCount val="26"/>
                <c:pt idx="0">
                  <c:v>A-ADVERB</c:v>
                </c:pt>
                <c:pt idx="1">
                  <c:v>A-DO</c:v>
                </c:pt>
                <c:pt idx="2">
                  <c:v>A-EXTENT</c:v>
                </c:pt>
                <c:pt idx="3">
                  <c:v>AB-LOCAT</c:v>
                </c:pt>
                <c:pt idx="4">
                  <c:v>AB-MANN</c:v>
                </c:pt>
                <c:pt idx="5">
                  <c:v>AB-MEANS</c:v>
                </c:pt>
                <c:pt idx="6">
                  <c:v>AB-ORIENT</c:v>
                </c:pt>
                <c:pt idx="7">
                  <c:v>AB-SEPAR</c:v>
                </c:pt>
                <c:pt idx="8">
                  <c:v>ADJ-RC</c:v>
                </c:pt>
                <c:pt idx="9">
                  <c:v>ADJ-RCCHAR</c:v>
                </c:pt>
                <c:pt idx="10">
                  <c:v>ADV</c:v>
                </c:pt>
                <c:pt idx="11">
                  <c:v>ADV-COMPAR</c:v>
                </c:pt>
                <c:pt idx="12">
                  <c:v>APOS</c:v>
                </c:pt>
                <c:pt idx="13">
                  <c:v>ATR</c:v>
                </c:pt>
                <c:pt idx="14">
                  <c:v>AuxC</c:v>
                </c:pt>
                <c:pt idx="15">
                  <c:v>AuxP</c:v>
                </c:pt>
                <c:pt idx="16">
                  <c:v>COORD</c:v>
                </c:pt>
                <c:pt idx="17">
                  <c:v>D-INTER</c:v>
                </c:pt>
                <c:pt idx="18">
                  <c:v>D-IO</c:v>
                </c:pt>
                <c:pt idx="19">
                  <c:v>G-DESC</c:v>
                </c:pt>
                <c:pt idx="20">
                  <c:v>G-OBJEC</c:v>
                </c:pt>
                <c:pt idx="21">
                  <c:v>G-PART</c:v>
                </c:pt>
                <c:pt idx="22">
                  <c:v>G-POSS</c:v>
                </c:pt>
                <c:pt idx="23">
                  <c:v>INF-COMP</c:v>
                </c:pt>
                <c:pt idx="24">
                  <c:v>PARENTH</c:v>
                </c:pt>
                <c:pt idx="25">
                  <c:v>bare</c:v>
                </c:pt>
              </c:strCache>
            </c:strRef>
          </c:cat>
          <c:val>
            <c:numRef>
              <c:f>'AB-ABSOL mod by'!$J$10:$J$35</c:f>
              <c:numCache>
                <c:formatCode>General</c:formatCode>
                <c:ptCount val="26"/>
                <c:pt idx="0">
                  <c:v>0.0</c:v>
                </c:pt>
                <c:pt idx="1">
                  <c:v>0.0303030303030303</c:v>
                </c:pt>
                <c:pt idx="2">
                  <c:v>0.0</c:v>
                </c:pt>
                <c:pt idx="3">
                  <c:v>0.0</c:v>
                </c:pt>
                <c:pt idx="4">
                  <c:v>0.0606060606060606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0.0606060606060606</c:v>
                </c:pt>
                <c:pt idx="9">
                  <c:v>0.0</c:v>
                </c:pt>
                <c:pt idx="10">
                  <c:v>0.151515151515152</c:v>
                </c:pt>
                <c:pt idx="11">
                  <c:v>0.0</c:v>
                </c:pt>
                <c:pt idx="12">
                  <c:v>0.0</c:v>
                </c:pt>
                <c:pt idx="13">
                  <c:v>0.0606060606060606</c:v>
                </c:pt>
                <c:pt idx="14">
                  <c:v>0.0303030303030303</c:v>
                </c:pt>
                <c:pt idx="15">
                  <c:v>0.181818181818182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0.0303030303030303</c:v>
                </c:pt>
                <c:pt idx="24">
                  <c:v>0.0</c:v>
                </c:pt>
                <c:pt idx="25">
                  <c:v>0.363636363636364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'AB-ABSOL mod by'!$K$9</c:f>
              <c:strCache>
                <c:ptCount val="1"/>
                <c:pt idx="0">
                  <c:v>Ovid 13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'AB-ABSOL mod by'!$I$10:$I$35</c:f>
              <c:strCache>
                <c:ptCount val="26"/>
                <c:pt idx="0">
                  <c:v>A-ADVERB</c:v>
                </c:pt>
                <c:pt idx="1">
                  <c:v>A-DO</c:v>
                </c:pt>
                <c:pt idx="2">
                  <c:v>A-EXTENT</c:v>
                </c:pt>
                <c:pt idx="3">
                  <c:v>AB-LOCAT</c:v>
                </c:pt>
                <c:pt idx="4">
                  <c:v>AB-MANN</c:v>
                </c:pt>
                <c:pt idx="5">
                  <c:v>AB-MEANS</c:v>
                </c:pt>
                <c:pt idx="6">
                  <c:v>AB-ORIENT</c:v>
                </c:pt>
                <c:pt idx="7">
                  <c:v>AB-SEPAR</c:v>
                </c:pt>
                <c:pt idx="8">
                  <c:v>ADJ-RC</c:v>
                </c:pt>
                <c:pt idx="9">
                  <c:v>ADJ-RCCHAR</c:v>
                </c:pt>
                <c:pt idx="10">
                  <c:v>ADV</c:v>
                </c:pt>
                <c:pt idx="11">
                  <c:v>ADV-COMPAR</c:v>
                </c:pt>
                <c:pt idx="12">
                  <c:v>APOS</c:v>
                </c:pt>
                <c:pt idx="13">
                  <c:v>ATR</c:v>
                </c:pt>
                <c:pt idx="14">
                  <c:v>AuxC</c:v>
                </c:pt>
                <c:pt idx="15">
                  <c:v>AuxP</c:v>
                </c:pt>
                <c:pt idx="16">
                  <c:v>COORD</c:v>
                </c:pt>
                <c:pt idx="17">
                  <c:v>D-INTER</c:v>
                </c:pt>
                <c:pt idx="18">
                  <c:v>D-IO</c:v>
                </c:pt>
                <c:pt idx="19">
                  <c:v>G-DESC</c:v>
                </c:pt>
                <c:pt idx="20">
                  <c:v>G-OBJEC</c:v>
                </c:pt>
                <c:pt idx="21">
                  <c:v>G-PART</c:v>
                </c:pt>
                <c:pt idx="22">
                  <c:v>G-POSS</c:v>
                </c:pt>
                <c:pt idx="23">
                  <c:v>INF-COMP</c:v>
                </c:pt>
                <c:pt idx="24">
                  <c:v>PARENTH</c:v>
                </c:pt>
                <c:pt idx="25">
                  <c:v>bare</c:v>
                </c:pt>
              </c:strCache>
            </c:strRef>
          </c:cat>
          <c:val>
            <c:numRef>
              <c:f>'AB-ABSOL mod by'!$K$10:$K$35</c:f>
              <c:numCache>
                <c:formatCode>General</c:formatCode>
                <c:ptCount val="26"/>
                <c:pt idx="0">
                  <c:v>0.0</c:v>
                </c:pt>
                <c:pt idx="1">
                  <c:v>0.0526315789473684</c:v>
                </c:pt>
                <c:pt idx="2">
                  <c:v>0.0263157894736842</c:v>
                </c:pt>
                <c:pt idx="3">
                  <c:v>0.0263157894736842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0.0789473684210526</c:v>
                </c:pt>
                <c:pt idx="11">
                  <c:v>0.0</c:v>
                </c:pt>
                <c:pt idx="12">
                  <c:v>0.0</c:v>
                </c:pt>
                <c:pt idx="13">
                  <c:v>0.157894736842105</c:v>
                </c:pt>
                <c:pt idx="14">
                  <c:v>0.0</c:v>
                </c:pt>
                <c:pt idx="15">
                  <c:v>0.105263157894737</c:v>
                </c:pt>
                <c:pt idx="16">
                  <c:v>0.0263157894736842</c:v>
                </c:pt>
                <c:pt idx="17">
                  <c:v>0.0526315789473684</c:v>
                </c:pt>
                <c:pt idx="18">
                  <c:v>0.0263157894736842</c:v>
                </c:pt>
                <c:pt idx="19">
                  <c:v>0.0263157894736842</c:v>
                </c:pt>
                <c:pt idx="20">
                  <c:v>0.0</c:v>
                </c:pt>
                <c:pt idx="21">
                  <c:v>0.0</c:v>
                </c:pt>
                <c:pt idx="22">
                  <c:v>0.0263157894736842</c:v>
                </c:pt>
                <c:pt idx="23">
                  <c:v>0.0</c:v>
                </c:pt>
                <c:pt idx="24">
                  <c:v>0.0</c:v>
                </c:pt>
                <c:pt idx="25">
                  <c:v>0.394736842105263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'AB-ABSOL mod by'!$L$9</c:f>
              <c:strCache>
                <c:ptCount val="1"/>
                <c:pt idx="0">
                  <c:v>Vergil 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'AB-ABSOL mod by'!$I$10:$I$35</c:f>
              <c:strCache>
                <c:ptCount val="26"/>
                <c:pt idx="0">
                  <c:v>A-ADVERB</c:v>
                </c:pt>
                <c:pt idx="1">
                  <c:v>A-DO</c:v>
                </c:pt>
                <c:pt idx="2">
                  <c:v>A-EXTENT</c:v>
                </c:pt>
                <c:pt idx="3">
                  <c:v>AB-LOCAT</c:v>
                </c:pt>
                <c:pt idx="4">
                  <c:v>AB-MANN</c:v>
                </c:pt>
                <c:pt idx="5">
                  <c:v>AB-MEANS</c:v>
                </c:pt>
                <c:pt idx="6">
                  <c:v>AB-ORIENT</c:v>
                </c:pt>
                <c:pt idx="7">
                  <c:v>AB-SEPAR</c:v>
                </c:pt>
                <c:pt idx="8">
                  <c:v>ADJ-RC</c:v>
                </c:pt>
                <c:pt idx="9">
                  <c:v>ADJ-RCCHAR</c:v>
                </c:pt>
                <c:pt idx="10">
                  <c:v>ADV</c:v>
                </c:pt>
                <c:pt idx="11">
                  <c:v>ADV-COMPAR</c:v>
                </c:pt>
                <c:pt idx="12">
                  <c:v>APOS</c:v>
                </c:pt>
                <c:pt idx="13">
                  <c:v>ATR</c:v>
                </c:pt>
                <c:pt idx="14">
                  <c:v>AuxC</c:v>
                </c:pt>
                <c:pt idx="15">
                  <c:v>AuxP</c:v>
                </c:pt>
                <c:pt idx="16">
                  <c:v>COORD</c:v>
                </c:pt>
                <c:pt idx="17">
                  <c:v>D-INTER</c:v>
                </c:pt>
                <c:pt idx="18">
                  <c:v>D-IO</c:v>
                </c:pt>
                <c:pt idx="19">
                  <c:v>G-DESC</c:v>
                </c:pt>
                <c:pt idx="20">
                  <c:v>G-OBJEC</c:v>
                </c:pt>
                <c:pt idx="21">
                  <c:v>G-PART</c:v>
                </c:pt>
                <c:pt idx="22">
                  <c:v>G-POSS</c:v>
                </c:pt>
                <c:pt idx="23">
                  <c:v>INF-COMP</c:v>
                </c:pt>
                <c:pt idx="24">
                  <c:v>PARENTH</c:v>
                </c:pt>
                <c:pt idx="25">
                  <c:v>bare</c:v>
                </c:pt>
              </c:strCache>
            </c:strRef>
          </c:cat>
          <c:val>
            <c:numRef>
              <c:f>'AB-ABSOL mod by'!$L$10:$L$35</c:f>
              <c:numCache>
                <c:formatCode>General</c:formatCode>
                <c:ptCount val="26"/>
                <c:pt idx="0">
                  <c:v>0.0</c:v>
                </c:pt>
                <c:pt idx="1">
                  <c:v>0.0416666666666667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0.0416666666666667</c:v>
                </c:pt>
                <c:pt idx="13">
                  <c:v>0.291666666666667</c:v>
                </c:pt>
                <c:pt idx="14">
                  <c:v>0.0</c:v>
                </c:pt>
                <c:pt idx="15">
                  <c:v>0.0416666666666667</c:v>
                </c:pt>
                <c:pt idx="16">
                  <c:v>0.0416666666666667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0.0416666666666667</c:v>
                </c:pt>
                <c:pt idx="22">
                  <c:v>0.0833333333333333</c:v>
                </c:pt>
                <c:pt idx="23">
                  <c:v>0.0</c:v>
                </c:pt>
                <c:pt idx="24">
                  <c:v>0.0416666666666667</c:v>
                </c:pt>
                <c:pt idx="25">
                  <c:v>0.833333333333333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'AB-ABSOL mod by'!$M$9</c:f>
              <c:strCache>
                <c:ptCount val="1"/>
                <c:pt idx="0">
                  <c:v>Juvenal 6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'AB-ABSOL mod by'!$I$10:$I$35</c:f>
              <c:strCache>
                <c:ptCount val="26"/>
                <c:pt idx="0">
                  <c:v>A-ADVERB</c:v>
                </c:pt>
                <c:pt idx="1">
                  <c:v>A-DO</c:v>
                </c:pt>
                <c:pt idx="2">
                  <c:v>A-EXTENT</c:v>
                </c:pt>
                <c:pt idx="3">
                  <c:v>AB-LOCAT</c:v>
                </c:pt>
                <c:pt idx="4">
                  <c:v>AB-MANN</c:v>
                </c:pt>
                <c:pt idx="5">
                  <c:v>AB-MEANS</c:v>
                </c:pt>
                <c:pt idx="6">
                  <c:v>AB-ORIENT</c:v>
                </c:pt>
                <c:pt idx="7">
                  <c:v>AB-SEPAR</c:v>
                </c:pt>
                <c:pt idx="8">
                  <c:v>ADJ-RC</c:v>
                </c:pt>
                <c:pt idx="9">
                  <c:v>ADJ-RCCHAR</c:v>
                </c:pt>
                <c:pt idx="10">
                  <c:v>ADV</c:v>
                </c:pt>
                <c:pt idx="11">
                  <c:v>ADV-COMPAR</c:v>
                </c:pt>
                <c:pt idx="12">
                  <c:v>APOS</c:v>
                </c:pt>
                <c:pt idx="13">
                  <c:v>ATR</c:v>
                </c:pt>
                <c:pt idx="14">
                  <c:v>AuxC</c:v>
                </c:pt>
                <c:pt idx="15">
                  <c:v>AuxP</c:v>
                </c:pt>
                <c:pt idx="16">
                  <c:v>COORD</c:v>
                </c:pt>
                <c:pt idx="17">
                  <c:v>D-INTER</c:v>
                </c:pt>
                <c:pt idx="18">
                  <c:v>D-IO</c:v>
                </c:pt>
                <c:pt idx="19">
                  <c:v>G-DESC</c:v>
                </c:pt>
                <c:pt idx="20">
                  <c:v>G-OBJEC</c:v>
                </c:pt>
                <c:pt idx="21">
                  <c:v>G-PART</c:v>
                </c:pt>
                <c:pt idx="22">
                  <c:v>G-POSS</c:v>
                </c:pt>
                <c:pt idx="23">
                  <c:v>INF-COMP</c:v>
                </c:pt>
                <c:pt idx="24">
                  <c:v>PARENTH</c:v>
                </c:pt>
                <c:pt idx="25">
                  <c:v>bare</c:v>
                </c:pt>
              </c:strCache>
            </c:strRef>
          </c:cat>
          <c:val>
            <c:numRef>
              <c:f>'AB-ABSOL mod by'!$M$10:$M$35</c:f>
              <c:numCache>
                <c:formatCode>General</c:formatCode>
                <c:ptCount val="26"/>
                <c:pt idx="0">
                  <c:v>0.0</c:v>
                </c:pt>
                <c:pt idx="1">
                  <c:v>0.102040816326531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0.102040816326531</c:v>
                </c:pt>
                <c:pt idx="11">
                  <c:v>0.0</c:v>
                </c:pt>
                <c:pt idx="12">
                  <c:v>0.0204081632653061</c:v>
                </c:pt>
                <c:pt idx="13">
                  <c:v>0.0816326530612245</c:v>
                </c:pt>
                <c:pt idx="14">
                  <c:v>0.0</c:v>
                </c:pt>
                <c:pt idx="15">
                  <c:v>0.0204081632653061</c:v>
                </c:pt>
                <c:pt idx="16">
                  <c:v>0.0612244897959184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0.0204081632653061</c:v>
                </c:pt>
                <c:pt idx="23">
                  <c:v>0.0408163265306122</c:v>
                </c:pt>
                <c:pt idx="24">
                  <c:v>0.0</c:v>
                </c:pt>
                <c:pt idx="25">
                  <c:v>0.551020408163265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'AB-ABSOL mod by'!$N$9</c:f>
              <c:strCache>
                <c:ptCount val="1"/>
                <c:pt idx="0">
                  <c:v>Caesar 1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'AB-ABSOL mod by'!$I$10:$I$35</c:f>
              <c:strCache>
                <c:ptCount val="26"/>
                <c:pt idx="0">
                  <c:v>A-ADVERB</c:v>
                </c:pt>
                <c:pt idx="1">
                  <c:v>A-DO</c:v>
                </c:pt>
                <c:pt idx="2">
                  <c:v>A-EXTENT</c:v>
                </c:pt>
                <c:pt idx="3">
                  <c:v>AB-LOCAT</c:v>
                </c:pt>
                <c:pt idx="4">
                  <c:v>AB-MANN</c:v>
                </c:pt>
                <c:pt idx="5">
                  <c:v>AB-MEANS</c:v>
                </c:pt>
                <c:pt idx="6">
                  <c:v>AB-ORIENT</c:v>
                </c:pt>
                <c:pt idx="7">
                  <c:v>AB-SEPAR</c:v>
                </c:pt>
                <c:pt idx="8">
                  <c:v>ADJ-RC</c:v>
                </c:pt>
                <c:pt idx="9">
                  <c:v>ADJ-RCCHAR</c:v>
                </c:pt>
                <c:pt idx="10">
                  <c:v>ADV</c:v>
                </c:pt>
                <c:pt idx="11">
                  <c:v>ADV-COMPAR</c:v>
                </c:pt>
                <c:pt idx="12">
                  <c:v>APOS</c:v>
                </c:pt>
                <c:pt idx="13">
                  <c:v>ATR</c:v>
                </c:pt>
                <c:pt idx="14">
                  <c:v>AuxC</c:v>
                </c:pt>
                <c:pt idx="15">
                  <c:v>AuxP</c:v>
                </c:pt>
                <c:pt idx="16">
                  <c:v>COORD</c:v>
                </c:pt>
                <c:pt idx="17">
                  <c:v>D-INTER</c:v>
                </c:pt>
                <c:pt idx="18">
                  <c:v>D-IO</c:v>
                </c:pt>
                <c:pt idx="19">
                  <c:v>G-DESC</c:v>
                </c:pt>
                <c:pt idx="20">
                  <c:v>G-OBJEC</c:v>
                </c:pt>
                <c:pt idx="21">
                  <c:v>G-PART</c:v>
                </c:pt>
                <c:pt idx="22">
                  <c:v>G-POSS</c:v>
                </c:pt>
                <c:pt idx="23">
                  <c:v>INF-COMP</c:v>
                </c:pt>
                <c:pt idx="24">
                  <c:v>PARENTH</c:v>
                </c:pt>
                <c:pt idx="25">
                  <c:v>bare</c:v>
                </c:pt>
              </c:strCache>
            </c:strRef>
          </c:cat>
          <c:val>
            <c:numRef>
              <c:f>'AB-ABSOL mod by'!$N$10:$N$35</c:f>
              <c:numCache>
                <c:formatCode>General</c:formatCode>
                <c:ptCount val="26"/>
                <c:pt idx="0">
                  <c:v>0.0108695652173913</c:v>
                </c:pt>
                <c:pt idx="1">
                  <c:v>0.0</c:v>
                </c:pt>
                <c:pt idx="2">
                  <c:v>0.0217391304347826</c:v>
                </c:pt>
                <c:pt idx="3">
                  <c:v>0.0217391304347826</c:v>
                </c:pt>
                <c:pt idx="4">
                  <c:v>0.0</c:v>
                </c:pt>
                <c:pt idx="5">
                  <c:v>0.0108695652173913</c:v>
                </c:pt>
                <c:pt idx="6">
                  <c:v>0.0108695652173913</c:v>
                </c:pt>
                <c:pt idx="7">
                  <c:v>0.0108695652173913</c:v>
                </c:pt>
                <c:pt idx="8">
                  <c:v>0.0217391304347826</c:v>
                </c:pt>
                <c:pt idx="9">
                  <c:v>0.0108695652173913</c:v>
                </c:pt>
                <c:pt idx="10">
                  <c:v>0.0652173913043478</c:v>
                </c:pt>
                <c:pt idx="11">
                  <c:v>0.0108695652173913</c:v>
                </c:pt>
                <c:pt idx="12">
                  <c:v>0.0</c:v>
                </c:pt>
                <c:pt idx="13">
                  <c:v>0.456521739130435</c:v>
                </c:pt>
                <c:pt idx="14">
                  <c:v>0.0543478260869565</c:v>
                </c:pt>
                <c:pt idx="15">
                  <c:v>0.108695652173913</c:v>
                </c:pt>
                <c:pt idx="16">
                  <c:v>0.0326086956521739</c:v>
                </c:pt>
                <c:pt idx="17">
                  <c:v>0.0</c:v>
                </c:pt>
                <c:pt idx="18">
                  <c:v>0.0</c:v>
                </c:pt>
                <c:pt idx="19">
                  <c:v>0.0217391304347826</c:v>
                </c:pt>
                <c:pt idx="20">
                  <c:v>0.0217391304347826</c:v>
                </c:pt>
                <c:pt idx="21">
                  <c:v>0.0</c:v>
                </c:pt>
                <c:pt idx="22">
                  <c:v>0.0869565217391304</c:v>
                </c:pt>
                <c:pt idx="23">
                  <c:v>0.0</c:v>
                </c:pt>
                <c:pt idx="24">
                  <c:v>0.0</c:v>
                </c:pt>
                <c:pt idx="25">
                  <c:v>0.0217391304347826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3250160"/>
        <c:axId val="693332848"/>
      </c:lineChart>
      <c:catAx>
        <c:axId val="693250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3332848"/>
        <c:crosses val="autoZero"/>
        <c:auto val="1"/>
        <c:lblAlgn val="ctr"/>
        <c:lblOffset val="100"/>
        <c:noMultiLvlLbl val="0"/>
      </c:catAx>
      <c:valAx>
        <c:axId val="693332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3250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6EA596-8ABC-0A45-A159-03AD046ECF01}" type="datetimeFigureOut">
              <a:rPr lang="en-US" smtClean="0"/>
              <a:t>4/23/18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D3975A-A6B6-674F-A987-2783E3F6F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877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870C1-665C-0E4D-B0A5-662E85A00F78}" type="datetimeFigureOut">
              <a:rPr lang="en-US" smtClean="0"/>
              <a:t>4/23/18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69D5B-3FD3-1D48-8869-E34800A74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29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870C1-665C-0E4D-B0A5-662E85A00F78}" type="datetimeFigureOut">
              <a:rPr lang="en-US" smtClean="0"/>
              <a:t>4/23/18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69D5B-3FD3-1D48-8869-E34800A74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25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870C1-665C-0E4D-B0A5-662E85A00F78}" type="datetimeFigureOut">
              <a:rPr lang="en-US" smtClean="0"/>
              <a:t>4/23/18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69D5B-3FD3-1D48-8869-E34800A74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37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870C1-665C-0E4D-B0A5-662E85A00F78}" type="datetimeFigureOut">
              <a:rPr lang="en-US" smtClean="0"/>
              <a:t>4/23/18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69D5B-3FD3-1D48-8869-E34800A74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853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870C1-665C-0E4D-B0A5-662E85A00F78}" type="datetimeFigureOut">
              <a:rPr lang="en-US" smtClean="0"/>
              <a:t>4/23/18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69D5B-3FD3-1D48-8869-E34800A74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870C1-665C-0E4D-B0A5-662E85A00F78}" type="datetimeFigureOut">
              <a:rPr lang="en-US" smtClean="0"/>
              <a:t>4/23/18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69D5B-3FD3-1D48-8869-E34800A74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621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870C1-665C-0E4D-B0A5-662E85A00F78}" type="datetimeFigureOut">
              <a:rPr lang="en-US" smtClean="0"/>
              <a:t>4/23/18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69D5B-3FD3-1D48-8869-E34800A74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020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870C1-665C-0E4D-B0A5-662E85A00F78}" type="datetimeFigureOut">
              <a:rPr lang="en-US" smtClean="0"/>
              <a:t>4/23/18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69D5B-3FD3-1D48-8869-E34800A74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539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870C1-665C-0E4D-B0A5-662E85A00F78}" type="datetimeFigureOut">
              <a:rPr lang="en-US" smtClean="0"/>
              <a:t>4/23/18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69D5B-3FD3-1D48-8869-E34800A74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22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870C1-665C-0E4D-B0A5-662E85A00F78}" type="datetimeFigureOut">
              <a:rPr lang="en-US" smtClean="0"/>
              <a:t>4/23/18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69D5B-3FD3-1D48-8869-E34800A74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37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870C1-665C-0E4D-B0A5-662E85A00F78}" type="datetimeFigureOut">
              <a:rPr lang="en-US" smtClean="0"/>
              <a:t>4/23/18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69D5B-3FD3-1D48-8869-E34800A74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295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870C1-665C-0E4D-B0A5-662E85A00F78}" type="datetimeFigureOut">
              <a:rPr lang="en-US" smtClean="0"/>
              <a:t>4/23/18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969D5B-3FD3-1D48-8869-E34800A74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58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tiff"/><Relationship Id="rId3" Type="http://schemas.openxmlformats.org/officeDocument/2006/relationships/hyperlink" Target="https://github.com/brclar15/ovidTreebank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2079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Using Latin Treebank Data to </a:t>
            </a:r>
            <a:br>
              <a:rPr lang="en-US" dirty="0"/>
            </a:br>
            <a:r>
              <a:rPr lang="en-US" dirty="0" smtClean="0"/>
              <a:t>Analyze Authorial </a:t>
            </a:r>
            <a:r>
              <a:rPr lang="en-US" dirty="0"/>
              <a:t>Stylistics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Brian Clark</a:t>
            </a:r>
          </a:p>
          <a:p>
            <a:endParaRPr lang="en-US" sz="2000" dirty="0"/>
          </a:p>
          <a:p>
            <a:r>
              <a:rPr lang="en-US" sz="2000" dirty="0" smtClean="0"/>
              <a:t>Advisor: Professor J. Matthew Harrington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82598"/>
            <a:ext cx="2875402" cy="28754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2741" y="3734718"/>
            <a:ext cx="2890517" cy="312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Tags that Modify Ablative Absolutes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100" y="1447960"/>
            <a:ext cx="72898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64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Conjunction words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1554062"/>
            <a:ext cx="76962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25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56527"/>
          </a:xfrm>
        </p:spPr>
        <p:txBody>
          <a:bodyPr/>
          <a:lstStyle/>
          <a:p>
            <a:pPr algn="ctr"/>
            <a:r>
              <a:rPr lang="en-US" dirty="0" smtClean="0"/>
              <a:t>Conjunction Words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1037863"/>
            <a:ext cx="76962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4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Conjunctions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" y="2451100"/>
            <a:ext cx="94615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Future Areas of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More treebanks!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Work with different authors, genres, and time periods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Continue to look at what certain constructions modify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And improve code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Ultimately design tests around several different features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386" y="4479403"/>
            <a:ext cx="1962040" cy="22624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5051" y="4479403"/>
            <a:ext cx="24130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8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11616" y="0"/>
            <a:ext cx="9144000" cy="2387600"/>
          </a:xfrm>
        </p:spPr>
        <p:txBody>
          <a:bodyPr/>
          <a:lstStyle/>
          <a:p>
            <a:r>
              <a:rPr lang="en-US" dirty="0" smtClean="0"/>
              <a:t>Demonstration of </a:t>
            </a:r>
            <a:br>
              <a:rPr lang="en-US" dirty="0" smtClean="0"/>
            </a:br>
            <a:r>
              <a:rPr lang="en-US" dirty="0" smtClean="0"/>
              <a:t>Teaching Tool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318" t="27849" r="7393" b="12910"/>
          <a:stretch/>
        </p:blipFill>
        <p:spPr>
          <a:xfrm>
            <a:off x="0" y="2060294"/>
            <a:ext cx="5180430" cy="47977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04030" y="5370653"/>
            <a:ext cx="548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Project and code can be found on:</a:t>
            </a:r>
          </a:p>
          <a:p>
            <a:endParaRPr lang="en-US" sz="2400" dirty="0"/>
          </a:p>
          <a:p>
            <a:r>
              <a:rPr lang="en-US" sz="2400" dirty="0" smtClean="0">
                <a:hlinkClick r:id="rId3"/>
              </a:rPr>
              <a:t>https://github.com/brclar15/ovidTreebank</a:t>
            </a:r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4759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914" y="-89494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 smtClean="0"/>
              <a:t>Book 13 of Ovid’s </a:t>
            </a:r>
            <a:r>
              <a:rPr lang="en-US" sz="5400" i="1" dirty="0" smtClean="0"/>
              <a:t>Metamorphoses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Contest for the arms of Achilles</a:t>
            </a:r>
          </a:p>
          <a:p>
            <a:r>
              <a:rPr lang="en-US" sz="3600" dirty="0" smtClean="0"/>
              <a:t>Fate of the house of Priam</a:t>
            </a:r>
          </a:p>
          <a:p>
            <a:r>
              <a:rPr lang="en-US" sz="3600" dirty="0" smtClean="0"/>
              <a:t>Start of the “Little </a:t>
            </a:r>
            <a:r>
              <a:rPr lang="en-US" sz="3600" i="1" dirty="0" smtClean="0"/>
              <a:t>Aeneid” </a:t>
            </a:r>
          </a:p>
          <a:p>
            <a:r>
              <a:rPr lang="en-US" sz="3600" dirty="0" smtClean="0"/>
              <a:t>Polyphemus, Galatea, and </a:t>
            </a:r>
            <a:r>
              <a:rPr lang="en-US" sz="3600" dirty="0" err="1" smtClean="0"/>
              <a:t>Acis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4405" y="1030487"/>
            <a:ext cx="4147595" cy="582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1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Treebanking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793" y="1690688"/>
            <a:ext cx="7318413" cy="467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2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Tri-lingual Alignment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109" y="1690688"/>
            <a:ext cx="10058400" cy="465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33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Analysis &amp; Method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43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Every Unique Tag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2786"/>
            <a:ext cx="11999568" cy="410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9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61" y="99152"/>
            <a:ext cx="11175618" cy="660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Every Unique Tag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499" y="1031608"/>
            <a:ext cx="8255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8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073" y="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Tags that Modify Ablative Absolutes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8487362"/>
              </p:ext>
            </p:extLst>
          </p:nvPr>
        </p:nvGraphicFramePr>
        <p:xfrm>
          <a:off x="504605" y="1041721"/>
          <a:ext cx="11298535" cy="58162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2087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122</Words>
  <Application>Microsoft Macintosh PowerPoint</Application>
  <PresentationFormat>Widescreen</PresentationFormat>
  <Paragraphs>30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Calibri Light</vt:lpstr>
      <vt:lpstr>Arial</vt:lpstr>
      <vt:lpstr>Office Theme</vt:lpstr>
      <vt:lpstr>Using Latin Treebank Data to  Analyze Authorial Stylistics </vt:lpstr>
      <vt:lpstr>Book 13 of Ovid’s Metamorphoses</vt:lpstr>
      <vt:lpstr>Treebanking</vt:lpstr>
      <vt:lpstr>Tri-lingual Alignment</vt:lpstr>
      <vt:lpstr>Analysis &amp; Method</vt:lpstr>
      <vt:lpstr>Every Unique Tag</vt:lpstr>
      <vt:lpstr>PowerPoint Presentation</vt:lpstr>
      <vt:lpstr>Every Unique Tag</vt:lpstr>
      <vt:lpstr>Tags that Modify Ablative Absolutes</vt:lpstr>
      <vt:lpstr>Tags that Modify Ablative Absolutes</vt:lpstr>
      <vt:lpstr>Conjunction words</vt:lpstr>
      <vt:lpstr>Conjunction Words</vt:lpstr>
      <vt:lpstr>Conjunctions</vt:lpstr>
      <vt:lpstr>Future Areas of Study</vt:lpstr>
      <vt:lpstr>Demonstration of  Teaching Tool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Latin Treebank Data to  Study Authorial Stylistics </dc:title>
  <dc:creator>Clark, Brian R.</dc:creator>
  <cp:lastModifiedBy>Clark, Brian R.</cp:lastModifiedBy>
  <cp:revision>23</cp:revision>
  <dcterms:created xsi:type="dcterms:W3CDTF">2018-04-23T04:03:23Z</dcterms:created>
  <dcterms:modified xsi:type="dcterms:W3CDTF">2018-04-23T05:29:21Z</dcterms:modified>
</cp:coreProperties>
</file>